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1" r:id="rId6"/>
    <p:sldId id="272" r:id="rId7"/>
    <p:sldId id="261" r:id="rId8"/>
    <p:sldId id="262" r:id="rId9"/>
    <p:sldId id="281" r:id="rId10"/>
    <p:sldId id="282" r:id="rId11"/>
    <p:sldId id="284" r:id="rId12"/>
    <p:sldId id="283" r:id="rId13"/>
    <p:sldId id="285" r:id="rId14"/>
    <p:sldId id="263" r:id="rId15"/>
    <p:sldId id="264" r:id="rId16"/>
    <p:sldId id="288" r:id="rId17"/>
    <p:sldId id="265" r:id="rId18"/>
    <p:sldId id="289" r:id="rId19"/>
    <p:sldId id="275" r:id="rId20"/>
    <p:sldId id="267" r:id="rId21"/>
    <p:sldId id="268" r:id="rId22"/>
    <p:sldId id="290" r:id="rId23"/>
    <p:sldId id="269" r:id="rId24"/>
    <p:sldId id="291" r:id="rId25"/>
    <p:sldId id="27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1"/>
  </p:normalViewPr>
  <p:slideViewPr>
    <p:cSldViewPr snapToGrid="0" snapToObjects="1">
      <p:cViewPr varScale="1">
        <p:scale>
          <a:sx n="112" d="100"/>
          <a:sy n="112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0E4EC-FA2F-874F-80AA-121E99B8E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DDAB5E-D066-DF42-A378-1A03B2783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B34C7-1FC1-2C41-B597-3C7813239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10ADE-C688-B64F-A4B1-3404C1BEEBDF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6D41D-4267-3842-8CF2-EC87C01C3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F8361-7841-6842-99FC-0AFBC067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A476-CFA8-8A42-8EBC-11546F78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3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A8B12-A1E6-9A4B-86CF-C97FE1B0D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6662E-1A3F-DF4A-93BD-FA108B63F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2C02B-8039-8045-971F-8922A4C0A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10ADE-C688-B64F-A4B1-3404C1BEEBDF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4FE9B-E87F-7144-A951-3792C8696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003F0-A59F-EE4D-9EC7-979BEBDF0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A476-CFA8-8A42-8EBC-11546F78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04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574C83-348F-0D49-9323-8D99F280EE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2532EF-01A0-D644-AC35-8079BD0BE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C4001-1A4D-7641-91C6-032E24F85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10ADE-C688-B64F-A4B1-3404C1BEEBDF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123CF-A73A-CE42-9E42-97C75292F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36D2E-000F-3644-B3E1-DAAD6BB0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A476-CFA8-8A42-8EBC-11546F78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34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0F16F-0AF0-BD4C-9D7D-23DB6DDBA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D78AC-517C-0E42-80E7-C63C8DDCF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E1B79-3625-5445-B140-2ED7FBCC1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10ADE-C688-B64F-A4B1-3404C1BEEBDF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1ECBA-20E5-6F49-950C-92D4F5F15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6058E-1334-B14D-8312-1E3DC267B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A476-CFA8-8A42-8EBC-11546F78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61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FAD37-69CB-4041-BD51-A06C594A8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AE339-004D-5B41-B5F9-90E318D77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32591-B3C2-D043-A7B9-9EDBD3942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10ADE-C688-B64F-A4B1-3404C1BEEBDF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4D39E-9D76-D34B-A7E3-8E91B8210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6EA9-2681-BC45-92C4-DCD11BE86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A476-CFA8-8A42-8EBC-11546F78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9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E21B-C342-1D48-8C72-F48A8B07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614BE-B4E9-C74A-9999-F6C5CC8B8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AA6D03-1AD0-9545-A750-7815967F2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DBED9-6C37-044B-B75B-E7DD366A0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10ADE-C688-B64F-A4B1-3404C1BEEBDF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E1057-BC83-5542-952C-22011833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A5D6D-D249-6444-B9D6-7A322EEFC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A476-CFA8-8A42-8EBC-11546F78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71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38768-C789-9145-9C19-709520ABB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0B21C-6709-8044-BB62-FDF44328F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14296-9D43-094D-A7F1-115BCEF60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DA1814-1DB6-5D43-8DB4-F554B4884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7700BE-8E01-B84F-878B-0EC2B61E08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03340E-16A9-0D4C-B630-458EF2EAE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10ADE-C688-B64F-A4B1-3404C1BEEBDF}" type="datetimeFigureOut">
              <a:rPr lang="en-US" smtClean="0"/>
              <a:t>4/7/20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82EA32-B0A7-5C46-93E4-0D593CA0C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E28C66-75C4-1749-B13A-8D6001781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A476-CFA8-8A42-8EBC-11546F78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3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79EA9-4AAA-204D-9800-C89FD6007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F9ABBD-BBB6-BF44-91DA-76E847523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10ADE-C688-B64F-A4B1-3404C1BEEBDF}" type="datetimeFigureOut">
              <a:rPr lang="en-US" smtClean="0"/>
              <a:t>4/7/20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F3F37A-CF04-6A41-8F67-B156F331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4270E-804A-7745-B579-4F16A5E6E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A476-CFA8-8A42-8EBC-11546F78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1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55760C-1256-984C-BB47-5FAFDB0C8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10ADE-C688-B64F-A4B1-3404C1BEEBDF}" type="datetimeFigureOut">
              <a:rPr lang="en-US" smtClean="0"/>
              <a:t>4/7/20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0FE938-2BF8-C94B-BB10-06D8ED58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3C7DF-23C4-8949-BB00-CF10E3A79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A476-CFA8-8A42-8EBC-11546F78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2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69F48-AD56-7B48-BF7E-A91874553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43062-78D7-F649-BD7F-0088B8134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809DC-B17E-C94E-B89E-826320EB5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90A7B1-887D-4C43-815A-37B82ACA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10ADE-C688-B64F-A4B1-3404C1BEEBDF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A22EF5-8203-0E46-AAF6-EE20E1C10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E51AB6-2956-C845-A37A-59FCEE9E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A476-CFA8-8A42-8EBC-11546F78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18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6D26-E385-754E-B1CF-0FBF1EBDC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A1B10C-52F9-954B-B673-1D1733BBF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127F55-A6A0-BF4A-8F8F-020A333D2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1EA6E-19A5-FD48-A8C4-34B1C85F2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10ADE-C688-B64F-A4B1-3404C1BEEBDF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0B3F4-7E1F-404C-876A-E0EAB09DF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D7529-FB67-624E-925E-DBA8BE3B5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8A476-CFA8-8A42-8EBC-11546F78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54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CA9E2F-733C-2B4C-99C0-BA7ED39E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2CC78-01D4-6B4B-9BB6-9734CA9D4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45900-98BA-AF47-868D-F7065F48C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10ADE-C688-B64F-A4B1-3404C1BEEBDF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8A5E1-CC79-2640-9BB8-382CEF5C3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9003C-A48C-8E4F-8AA2-6963DA53E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8A476-CFA8-8A42-8EBC-11546F789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5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#_ENREF_37"/><Relationship Id="rId2" Type="http://schemas.openxmlformats.org/officeDocument/2006/relationships/hyperlink" Target="#_ENREF_9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2D029-7185-DA47-A1A1-132354B83D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Anaerobic processes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89F249-7B5C-5045-9E29-5F3E56A261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00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022240-0EEF-CC4F-A191-99766E9F8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914400"/>
            <a:ext cx="5841901" cy="492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81D1EA-ED95-BD46-91EE-747029CE394D}"/>
              </a:ext>
            </a:extLst>
          </p:cNvPr>
          <p:cNvSpPr txBox="1"/>
          <p:nvPr/>
        </p:nvSpPr>
        <p:spPr>
          <a:xfrm>
            <a:off x="4800600" y="1524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Methane pathways</a:t>
            </a:r>
          </a:p>
        </p:txBody>
      </p:sp>
    </p:spTree>
    <p:extLst>
      <p:ext uri="{BB962C8B-B14F-4D97-AF65-F5344CB8AC3E}">
        <p14:creationId xmlns:p14="http://schemas.microsoft.com/office/powerpoint/2010/main" val="3396854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01921F-C4AA-2A47-B4D2-B2E8F7F24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20"/>
            <a:ext cx="914400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42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9C9289-4EB3-6C4C-B1D2-A705972AC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0" y="1333500"/>
            <a:ext cx="7366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74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57BDD-5F0E-A54E-8EED-39B19C587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950" y="1574800"/>
            <a:ext cx="56261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16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D4528-E6C8-CA41-BBF9-50B9B2E13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32" y="370391"/>
            <a:ext cx="9981172" cy="35630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96E7EE-F99C-2440-9F23-BB2576914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633" y="2858996"/>
            <a:ext cx="3449177" cy="37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98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1F63D4-FA09-5945-8DD9-265DA99CB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193" y="740780"/>
            <a:ext cx="9155395" cy="455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19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C328A-98E9-054E-8677-03C8C332D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04CB980-93C0-FD4B-B6E0-C4376A560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254760"/>
            <a:ext cx="4173257" cy="31242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2DE8FE-F0B8-724C-A506-1502A0394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387" y="3398838"/>
            <a:ext cx="4071471" cy="304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811E76-065D-A94C-A9DD-23F9B56FE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32622"/>
            <a:ext cx="5588232" cy="41902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F1168E-3064-DC44-BC16-A5B97E906D53}"/>
              </a:ext>
            </a:extLst>
          </p:cNvPr>
          <p:cNvSpPr txBox="1"/>
          <p:nvPr/>
        </p:nvSpPr>
        <p:spPr>
          <a:xfrm>
            <a:off x="1981200" y="5334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Sulfur oxidizing mats</a:t>
            </a:r>
          </a:p>
        </p:txBody>
      </p:sp>
    </p:spTree>
    <p:extLst>
      <p:ext uri="{BB962C8B-B14F-4D97-AF65-F5344CB8AC3E}">
        <p14:creationId xmlns:p14="http://schemas.microsoft.com/office/powerpoint/2010/main" val="3611016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FE3801-949B-944C-A981-73429AC0F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569536-72B3-F744-A365-A82191E67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757" y="1018571"/>
            <a:ext cx="9825474" cy="431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25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59C7D-8FCA-794F-AD02-C571BB7E2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“purple sulfur bacteria”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E426AF-DB45-1940-A3D6-78B74D785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528" y="1600201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111727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133600" y="990601"/>
          <a:ext cx="8229600" cy="4575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8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0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64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0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07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40415">
                <a:tc gridSpan="6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Table 6.  Summary of sulfur-oxidizing anoxygenic phototrophs.  “S” and “</a:t>
                      </a:r>
                      <a:r>
                        <a:rPr lang="en-US" sz="1200" dirty="0" err="1">
                          <a:effectLst/>
                        </a:rPr>
                        <a:t>nonS</a:t>
                      </a:r>
                      <a:r>
                        <a:rPr lang="en-US" sz="1200" dirty="0">
                          <a:effectLst/>
                        </a:rPr>
                        <a:t>” refer to sulfur and </a:t>
                      </a:r>
                      <a:r>
                        <a:rPr lang="en-US" sz="1200" dirty="0" err="1">
                          <a:effectLst/>
                        </a:rPr>
                        <a:t>nonsulfur</a:t>
                      </a:r>
                      <a:r>
                        <a:rPr lang="en-US" sz="1200" dirty="0">
                          <a:effectLst/>
                        </a:rPr>
                        <a:t>.  Bacteria in this table incapable of using sulfide for </a:t>
                      </a:r>
                      <a:r>
                        <a:rPr lang="en-US" sz="1200" dirty="0" err="1">
                          <a:effectLst/>
                        </a:rPr>
                        <a:t>photolithoautotrophic</a:t>
                      </a:r>
                      <a:r>
                        <a:rPr lang="en-US" sz="1200" dirty="0">
                          <a:effectLst/>
                        </a:rPr>
                        <a:t> growth may oxidize other reduced sulfur compounds, such as thiosulfate and elemental sulfur.  Alpha, Beta and Gamma refer to subdivisions of the Proteobacteria.  CBB= Calvin-Benson-</a:t>
                      </a:r>
                      <a:r>
                        <a:rPr lang="en-US" sz="1200" dirty="0" err="1">
                          <a:effectLst/>
                        </a:rPr>
                        <a:t>Bassham</a:t>
                      </a:r>
                      <a:r>
                        <a:rPr lang="en-US" sz="1200" dirty="0">
                          <a:effectLst/>
                        </a:rPr>
                        <a:t> (CBB), </a:t>
                      </a:r>
                      <a:r>
                        <a:rPr lang="en-US" sz="1200" dirty="0" err="1">
                          <a:effectLst/>
                        </a:rPr>
                        <a:t>rTCA</a:t>
                      </a:r>
                      <a:r>
                        <a:rPr lang="en-US" sz="1200" dirty="0">
                          <a:effectLst/>
                        </a:rPr>
                        <a:t> = reductive TCA cycle, and 3HPP= 3-hydroxypropionate/4-hydroxybutyrate.  Data mainly from (</a:t>
                      </a:r>
                      <a:r>
                        <a:rPr lang="en-US" sz="1200" u="none" strike="noStrike" dirty="0">
                          <a:effectLst/>
                          <a:hlinkClick r:id="rId2" action="ppaction://hlinkfile" tooltip="Canfield, 2005 #12122"/>
                        </a:rPr>
                        <a:t>Canfield et al. 2005</a:t>
                      </a:r>
                      <a:r>
                        <a:rPr lang="en-US" sz="1200" dirty="0">
                          <a:effectLst/>
                        </a:rPr>
                        <a:t>) and (</a:t>
                      </a:r>
                      <a:r>
                        <a:rPr lang="en-US" sz="1200" u="none" strike="noStrike" dirty="0" err="1">
                          <a:effectLst/>
                          <a:hlinkClick r:id="rId3" action="ppaction://hlinkfile" tooltip="Sattley, 2008 #16581"/>
                        </a:rPr>
                        <a:t>Sattley</a:t>
                      </a:r>
                      <a:r>
                        <a:rPr lang="en-US" sz="1200" u="none" strike="noStrike" dirty="0">
                          <a:effectLst/>
                          <a:hlinkClick r:id="rId3" action="ppaction://hlinkfile" tooltip="Sattley, 2008 #16581"/>
                        </a:rPr>
                        <a:t> et al. 2008</a:t>
                      </a:r>
                      <a:r>
                        <a:rPr lang="en-US" sz="1200" dirty="0">
                          <a:effectLst/>
                        </a:rPr>
                        <a:t>).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u="sng" dirty="0">
                          <a:effectLst/>
                        </a:rPr>
                        <a:t>Microbe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Phylum or</a:t>
                      </a:r>
                      <a:r>
                        <a:rPr lang="en-US" sz="1800" u="sng" dirty="0">
                          <a:effectLst/>
                        </a:rPr>
                        <a:t> </a:t>
                      </a:r>
                      <a:r>
                        <a:rPr lang="en-US" sz="1800" u="none" dirty="0">
                          <a:effectLst/>
                        </a:rPr>
                        <a:t>sub-</a:t>
                      </a:r>
                      <a:r>
                        <a:rPr lang="en-US" sz="1800" u="sng" dirty="0">
                          <a:effectLst/>
                        </a:rPr>
                        <a:t>phylum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</a:rPr>
                        <a:t>Photolitho</a:t>
                      </a:r>
                      <a:r>
                        <a:rPr lang="en-US" sz="1800" dirty="0">
                          <a:effectLst/>
                        </a:rPr>
                        <a:t>-autotrophy </a:t>
                      </a:r>
                      <a:r>
                        <a:rPr lang="en-US" sz="1800" u="sng" dirty="0">
                          <a:effectLst/>
                        </a:rPr>
                        <a:t>with sulfide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u="sng">
                          <a:effectLst/>
                        </a:rPr>
                        <a:t>Pigments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Aerobic</a:t>
                      </a:r>
                      <a:r>
                        <a:rPr lang="en-US" sz="1800" u="sng">
                          <a:effectLst/>
                        </a:rPr>
                        <a:t> Heterotrophy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C fixation </a:t>
                      </a:r>
                      <a:r>
                        <a:rPr lang="en-US" sz="1800" u="sng">
                          <a:effectLst/>
                        </a:rPr>
                        <a:t>pathway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Purple S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Gamma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Yes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</a:rPr>
                        <a:t>Bchl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a,b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CBB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Purple nonS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Alpha, Beta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No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</a:rPr>
                        <a:t>Bchl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a,b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CBB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Green S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Chlorobi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Yes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</a:rPr>
                        <a:t>Bchl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a,c,d,e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No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rTCA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Green nonS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Chloroflexi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Bchl a,c,d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Yes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3HPP, CBB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Heliobacteria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Firmicutes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No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Bchl g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No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None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173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826DC4-264D-EA4A-9C7C-860B6D40D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314" y="955379"/>
            <a:ext cx="6805673" cy="566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56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A5D4F5-3DEE-B14C-94E7-CFE9A7940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54" y="1331088"/>
            <a:ext cx="9682097" cy="429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93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96F3F4-F47C-6F47-8E44-51F1E0DCD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814" y="599633"/>
            <a:ext cx="4617093" cy="615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50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1DA5CE2-FF1F-7042-A316-734EC189768D}"/>
              </a:ext>
            </a:extLst>
          </p:cNvPr>
          <p:cNvGrpSpPr/>
          <p:nvPr/>
        </p:nvGrpSpPr>
        <p:grpSpPr>
          <a:xfrm>
            <a:off x="1743075" y="1966914"/>
            <a:ext cx="3697288" cy="2757487"/>
            <a:chOff x="5095875" y="290513"/>
            <a:chExt cx="3697288" cy="2757487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BEF28B1E-9F9E-CF44-9E45-FE499AF6A7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5400" y="685800"/>
              <a:ext cx="3687763" cy="2362200"/>
              <a:chOff x="0" y="384"/>
              <a:chExt cx="2323" cy="1488"/>
            </a:xfrm>
          </p:grpSpPr>
          <p:sp>
            <p:nvSpPr>
              <p:cNvPr id="9" name="Rectangle 3">
                <a:extLst>
                  <a:ext uri="{FF2B5EF4-FFF2-40B4-BE49-F238E27FC236}">
                    <a16:creationId xmlns:a16="http://schemas.microsoft.com/office/drawing/2014/main" id="{0D19F938-8902-244C-B993-936796477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84"/>
                <a:ext cx="2323" cy="148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2DAEC905-BA77-124E-B2C3-76C6600A24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" y="576"/>
                <a:ext cx="1452" cy="1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1" name="Text Box 5">
                <a:extLst>
                  <a:ext uri="{FF2B5EF4-FFF2-40B4-BE49-F238E27FC236}">
                    <a16:creationId xmlns:a16="http://schemas.microsoft.com/office/drawing/2014/main" id="{400B46F8-F6C5-2043-8225-71D34F7A2B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" y="528"/>
                <a:ext cx="139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chemeClr val="bg1"/>
                    </a:solidFill>
                  </a:rPr>
                  <a:t>ANME-2</a:t>
                </a:r>
              </a:p>
            </p:txBody>
          </p:sp>
          <p:sp>
            <p:nvSpPr>
              <p:cNvPr id="12" name="Text Box 6">
                <a:extLst>
                  <a:ext uri="{FF2B5EF4-FFF2-40B4-BE49-F238E27FC236}">
                    <a16:creationId xmlns:a16="http://schemas.microsoft.com/office/drawing/2014/main" id="{56E49845-961E-8946-933C-3D7405C4BC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392"/>
                <a:ext cx="115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i="1">
                    <a:solidFill>
                      <a:schemeClr val="bg1"/>
                    </a:solidFill>
                  </a:rPr>
                  <a:t>Desulfosarcina</a:t>
                </a:r>
              </a:p>
            </p:txBody>
          </p:sp>
          <p:sp>
            <p:nvSpPr>
              <p:cNvPr id="13" name="Line 7">
                <a:extLst>
                  <a:ext uri="{FF2B5EF4-FFF2-40B4-BE49-F238E27FC236}">
                    <a16:creationId xmlns:a16="http://schemas.microsoft.com/office/drawing/2014/main" id="{B4C3A402-D411-5549-A5CC-F68E2EACF9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720"/>
                <a:ext cx="528" cy="3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8">
                <a:extLst>
                  <a:ext uri="{FF2B5EF4-FFF2-40B4-BE49-F238E27FC236}">
                    <a16:creationId xmlns:a16="http://schemas.microsoft.com/office/drawing/2014/main" id="{38B6FE35-9BCD-A244-B074-22EFE9B5E3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344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 Box 37">
              <a:extLst>
                <a:ext uri="{FF2B5EF4-FFF2-40B4-BE49-F238E27FC236}">
                  <a16:creationId xmlns:a16="http://schemas.microsoft.com/office/drawing/2014/main" id="{93C33623-B603-3F45-9892-451807CB6F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1600" y="1919287"/>
              <a:ext cx="1200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</a:rPr>
                <a:t>Bacteria</a:t>
              </a:r>
            </a:p>
          </p:txBody>
        </p:sp>
        <p:sp>
          <p:nvSpPr>
            <p:cNvPr id="7" name="Text Box 37">
              <a:extLst>
                <a:ext uri="{FF2B5EF4-FFF2-40B4-BE49-F238E27FC236}">
                  <a16:creationId xmlns:a16="http://schemas.microsoft.com/office/drawing/2014/main" id="{00F3BE34-C912-854D-9249-285657E8F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0" y="609600"/>
              <a:ext cx="1200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solidFill>
                    <a:schemeClr val="bg1"/>
                  </a:solidFill>
                </a:rPr>
                <a:t>Archaea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D0B5F9-FBAC-2C4C-927B-4BEF4053CA63}"/>
                </a:ext>
              </a:extLst>
            </p:cNvPr>
            <p:cNvSpPr txBox="1"/>
            <p:nvPr/>
          </p:nvSpPr>
          <p:spPr>
            <a:xfrm>
              <a:off x="5095875" y="290513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FISH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A179CB6-D14A-DE43-AE2B-03F4C5DDD94F}"/>
              </a:ext>
            </a:extLst>
          </p:cNvPr>
          <p:cNvSpPr txBox="1"/>
          <p:nvPr/>
        </p:nvSpPr>
        <p:spPr>
          <a:xfrm>
            <a:off x="1752600" y="38170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Thermodynamically unfavorable to oxidize methane anaerobically, but it gets done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C0733B-0882-4E46-9071-7A73F75333B8}"/>
              </a:ext>
            </a:extLst>
          </p:cNvPr>
          <p:cNvSpPr txBox="1"/>
          <p:nvPr/>
        </p:nvSpPr>
        <p:spPr>
          <a:xfrm>
            <a:off x="5668964" y="1981200"/>
            <a:ext cx="35512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Overall reaction:</a:t>
            </a:r>
          </a:p>
          <a:p>
            <a:endParaRPr lang="en-US" dirty="0"/>
          </a:p>
          <a:p>
            <a:r>
              <a:rPr lang="en-US" dirty="0"/>
              <a:t>CH</a:t>
            </a:r>
            <a:r>
              <a:rPr lang="en-US" baseline="-25000" dirty="0"/>
              <a:t>4 </a:t>
            </a:r>
            <a:r>
              <a:rPr lang="en-US" dirty="0"/>
              <a:t>+ SO</a:t>
            </a:r>
            <a:r>
              <a:rPr lang="en-US" baseline="-25000" dirty="0"/>
              <a:t>4</a:t>
            </a:r>
            <a:r>
              <a:rPr lang="en-US" baseline="30000" dirty="0"/>
              <a:t>-2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HCO</a:t>
            </a:r>
            <a:r>
              <a:rPr lang="en-US" baseline="-25000" dirty="0">
                <a:sym typeface="Wingdings" pitchFamily="2" charset="2"/>
              </a:rPr>
              <a:t>3</a:t>
            </a:r>
            <a:r>
              <a:rPr lang="en-US" baseline="30000" dirty="0">
                <a:sym typeface="Wingdings" pitchFamily="2" charset="2"/>
              </a:rPr>
              <a:t>-</a:t>
            </a:r>
            <a:r>
              <a:rPr lang="en-US" dirty="0">
                <a:sym typeface="Wingdings" pitchFamily="2" charset="2"/>
              </a:rPr>
              <a:t> + HS</a:t>
            </a:r>
            <a:r>
              <a:rPr lang="en-US" baseline="30000" dirty="0">
                <a:sym typeface="Wingdings" pitchFamily="2" charset="2"/>
              </a:rPr>
              <a:t>-</a:t>
            </a:r>
            <a:r>
              <a:rPr lang="en-US" dirty="0">
                <a:sym typeface="Wingdings" pitchFamily="2" charset="2"/>
              </a:rPr>
              <a:t> + H</a:t>
            </a:r>
            <a:r>
              <a:rPr lang="en-US" baseline="-25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O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Done by 2 separate reactions: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Methane oxidation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Sulfate reduction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175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AD75A1-DB03-1D45-880D-AB936F774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011" y="2106593"/>
            <a:ext cx="7376886" cy="3981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195A68-A64F-BF4B-B77A-561C1A956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410" y="567160"/>
            <a:ext cx="3764897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04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4C2EE-7713-6540-B7DE-DB9E9D272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567" y="0"/>
            <a:ext cx="8960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17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F3E282-4ECA-264C-A94A-685B71F3A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139" y="1016531"/>
            <a:ext cx="4091008" cy="540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17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4392E0-C25E-2F4B-BC4B-583417E1B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81" y="363757"/>
            <a:ext cx="7188459" cy="4010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0E6C7A-656D-C449-84C1-7143DF94E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314" y="1537583"/>
            <a:ext cx="4078147" cy="478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5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C5C8C6-A775-C043-B855-3B2FEDDA9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378" y="798654"/>
            <a:ext cx="3740443" cy="558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64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15097-02AE-7A49-BC10-3FE4B20F541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Oxidation/Reduction of metals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B1095-DDB7-0C47-945E-E50186963BA8}"/>
              </a:ext>
            </a:extLst>
          </p:cNvPr>
          <p:cNvSpPr txBox="1">
            <a:spLocks/>
          </p:cNvSpPr>
          <p:nvPr/>
        </p:nvSpPr>
        <p:spPr>
          <a:xfrm>
            <a:off x="1128531" y="1727522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Challenge: beat abiotic</a:t>
            </a:r>
          </a:p>
          <a:p>
            <a:endParaRPr lang="en-US" dirty="0"/>
          </a:p>
          <a:p>
            <a:r>
              <a:rPr lang="en-US" dirty="0"/>
              <a:t>Soluble/insoluble</a:t>
            </a:r>
          </a:p>
          <a:p>
            <a:endParaRPr lang="en-US" dirty="0"/>
          </a:p>
          <a:p>
            <a:r>
              <a:rPr lang="en-US" dirty="0"/>
              <a:t>Impacted heavily by pH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F3AD9-ECB8-0F4F-80DB-42D8B1C6E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415" y="1276108"/>
            <a:ext cx="4131312" cy="540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42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C3EEC1-46CC-0841-89FA-0A3EB9B26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559" y="1222254"/>
            <a:ext cx="9144000" cy="40742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3FDB1C-C9B6-5841-AC6B-FBBDD3EF2637}"/>
              </a:ext>
            </a:extLst>
          </p:cNvPr>
          <p:cNvSpPr txBox="1"/>
          <p:nvPr/>
        </p:nvSpPr>
        <p:spPr>
          <a:xfrm>
            <a:off x="7010400" y="6248400"/>
            <a:ext cx="1853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Weber et al. 2006</a:t>
            </a:r>
          </a:p>
        </p:txBody>
      </p:sp>
    </p:spTree>
    <p:extLst>
      <p:ext uri="{BB962C8B-B14F-4D97-AF65-F5344CB8AC3E}">
        <p14:creationId xmlns:p14="http://schemas.microsoft.com/office/powerpoint/2010/main" val="808172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89ECF5-6374-6E47-933C-1BE508D63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11" y="613458"/>
            <a:ext cx="10042968" cy="518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92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7FF13-8336-1D4B-BEA4-3183952AB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92" y="775503"/>
            <a:ext cx="9669191" cy="47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54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96862"/>
            <a:ext cx="8229600" cy="1143000"/>
          </a:xfrm>
        </p:spPr>
        <p:txBody>
          <a:bodyPr/>
          <a:lstStyle/>
          <a:p>
            <a:r>
              <a:rPr lang="en-US" dirty="0" err="1"/>
              <a:t>Methanogenesis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833033" y="51127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Production of methane</a:t>
            </a:r>
          </a:p>
          <a:p>
            <a:pPr lvl="1"/>
            <a:r>
              <a:rPr lang="en-US" dirty="0"/>
              <a:t>From carbon dioxide, acetate or methylamines</a:t>
            </a:r>
          </a:p>
          <a:p>
            <a:r>
              <a:rPr lang="en-US" dirty="0"/>
              <a:t>Only performed by </a:t>
            </a:r>
            <a:r>
              <a:rPr lang="en-US" dirty="0" err="1"/>
              <a:t>archaea</a:t>
            </a:r>
            <a:endParaRPr lang="en-US" dirty="0"/>
          </a:p>
          <a:p>
            <a:pPr lvl="1"/>
            <a:r>
              <a:rPr lang="en-US" dirty="0"/>
              <a:t>Methanogens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888" y="2328333"/>
            <a:ext cx="7113113" cy="464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29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255</Words>
  <Application>Microsoft Macintosh PowerPoint</Application>
  <PresentationFormat>Widescreen</PresentationFormat>
  <Paragraphs>70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Wingdings</vt:lpstr>
      <vt:lpstr>Office Theme</vt:lpstr>
      <vt:lpstr>Anaerobic processes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Methanogenesis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“purple sulfur bacteria”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Anaerobic processes Nitrogen cycling</dc:title>
  <dc:creator>Microsoft Office User</dc:creator>
  <cp:lastModifiedBy>Jennifer Biddle</cp:lastModifiedBy>
  <cp:revision>8</cp:revision>
  <dcterms:created xsi:type="dcterms:W3CDTF">2019-04-18T17:43:14Z</dcterms:created>
  <dcterms:modified xsi:type="dcterms:W3CDTF">2020-04-08T01:11:55Z</dcterms:modified>
</cp:coreProperties>
</file>